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94" r:id="rId2"/>
    <p:sldId id="295" r:id="rId3"/>
    <p:sldId id="296" r:id="rId4"/>
    <p:sldId id="297" r:id="rId5"/>
    <p:sldId id="298" r:id="rId6"/>
    <p:sldId id="299" r:id="rId7"/>
    <p:sldId id="305" r:id="rId8"/>
    <p:sldId id="300" r:id="rId9"/>
    <p:sldId id="312" r:id="rId10"/>
    <p:sldId id="313" r:id="rId11"/>
    <p:sldId id="314" r:id="rId12"/>
    <p:sldId id="315" r:id="rId13"/>
    <p:sldId id="316" r:id="rId14"/>
    <p:sldId id="307" r:id="rId15"/>
    <p:sldId id="308" r:id="rId16"/>
    <p:sldId id="309" r:id="rId17"/>
    <p:sldId id="310" r:id="rId18"/>
    <p:sldId id="311" r:id="rId19"/>
    <p:sldId id="301" r:id="rId20"/>
    <p:sldId id="302" r:id="rId21"/>
    <p:sldId id="303" r:id="rId22"/>
    <p:sldId id="317" r:id="rId23"/>
    <p:sldId id="304" r:id="rId24"/>
    <p:sldId id="318" r:id="rId25"/>
    <p:sldId id="306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1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0" autoAdjust="0"/>
    <p:restoredTop sz="95706" autoAdjust="0"/>
  </p:normalViewPr>
  <p:slideViewPr>
    <p:cSldViewPr snapToGrid="0">
      <p:cViewPr varScale="1">
        <p:scale>
          <a:sx n="70" d="100"/>
          <a:sy n="70" d="100"/>
        </p:scale>
        <p:origin x="656" y="52"/>
      </p:cViewPr>
      <p:guideLst>
        <p:guide orient="horz" pos="912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3" d="100"/>
          <a:sy n="113" d="100"/>
        </p:scale>
        <p:origin x="276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471EB-11CB-4086-BE9E-44FEB28BF188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E83A6-35DB-4E63-A2FB-86304DB3C3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45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38C75-AD5F-4483-80B2-F7484F202F30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73A2E-1D76-4FA3-AF93-9D67F9C23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36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82380E-0484-B6A7-677D-999D257D1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570" y="1637752"/>
            <a:ext cx="9143999" cy="2387600"/>
          </a:xfrm>
        </p:spPr>
        <p:txBody>
          <a:bodyPr anchor="b">
            <a:normAutofit/>
          </a:bodyPr>
          <a:lstStyle>
            <a:lvl1pPr algn="l">
              <a:defRPr sz="4800" b="1" i="0" cap="all" baseline="0">
                <a:solidFill>
                  <a:schemeClr val="bg1"/>
                </a:solidFill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571" y="4117427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98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84CC61-01CD-60A5-1D61-321BD9549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287" y="606472"/>
            <a:ext cx="10270435" cy="1325563"/>
          </a:xfrm>
        </p:spPr>
        <p:txBody>
          <a:bodyPr/>
          <a:lstStyle>
            <a:lvl1pPr>
              <a:defRPr b="1" i="0"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89186" y="1941974"/>
            <a:ext cx="9949536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9718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84CC61-01CD-60A5-1D61-321BD9549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287" y="606472"/>
            <a:ext cx="10270435" cy="1325563"/>
          </a:xfrm>
        </p:spPr>
        <p:txBody>
          <a:bodyPr/>
          <a:lstStyle>
            <a:lvl1pPr>
              <a:defRPr b="1" i="0"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89186" y="1941974"/>
            <a:ext cx="9949536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6916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E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84CC61-01CD-60A5-1D61-321BD9549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287" y="606472"/>
            <a:ext cx="10270435" cy="1325563"/>
          </a:xfrm>
        </p:spPr>
        <p:txBody>
          <a:bodyPr/>
          <a:lstStyle>
            <a:lvl1pPr>
              <a:defRPr b="1" i="0"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89186" y="1941974"/>
            <a:ext cx="9949536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2794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84CC61-01CD-60A5-1D61-321BD9549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83" y="2766218"/>
            <a:ext cx="10270435" cy="1325563"/>
          </a:xfrm>
        </p:spPr>
        <p:txBody>
          <a:bodyPr/>
          <a:lstStyle>
            <a:lvl1pPr algn="ctr">
              <a:defRPr b="1" i="0"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601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D8D091-B1FF-2E43-833B-A340C0FBC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571" y="1637752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 i="0" cap="all" baseline="0">
                <a:solidFill>
                  <a:schemeClr val="bg1"/>
                </a:solidFill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571" y="4117427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2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84CC61-01CD-60A5-1D61-321BD9549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287" y="606472"/>
            <a:ext cx="10270435" cy="1325563"/>
          </a:xfrm>
        </p:spPr>
        <p:txBody>
          <a:bodyPr/>
          <a:lstStyle>
            <a:lvl1pPr>
              <a:defRPr b="1" i="0"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89186" y="1941974"/>
            <a:ext cx="9949536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559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84CC61-01CD-60A5-1D61-321BD9549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287" y="606472"/>
            <a:ext cx="10270435" cy="1325563"/>
          </a:xfrm>
        </p:spPr>
        <p:txBody>
          <a:bodyPr/>
          <a:lstStyle>
            <a:lvl1pPr>
              <a:defRPr b="1" i="0"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89186" y="1941974"/>
            <a:ext cx="9949536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818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84CC61-01CD-60A5-1D61-321BD9549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287" y="606472"/>
            <a:ext cx="10270435" cy="1325563"/>
          </a:xfrm>
        </p:spPr>
        <p:txBody>
          <a:bodyPr/>
          <a:lstStyle>
            <a:lvl1pPr>
              <a:defRPr b="1" i="0"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89186" y="1941974"/>
            <a:ext cx="9949536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74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84CC61-01CD-60A5-1D61-321BD9549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287" y="606472"/>
            <a:ext cx="10270435" cy="1325563"/>
          </a:xfrm>
        </p:spPr>
        <p:txBody>
          <a:bodyPr/>
          <a:lstStyle>
            <a:lvl1pPr>
              <a:defRPr b="1" i="0"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89186" y="1941974"/>
            <a:ext cx="9949536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45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E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84CC61-01CD-60A5-1D61-321BD9549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287" y="606472"/>
            <a:ext cx="10270435" cy="1325563"/>
          </a:xfrm>
        </p:spPr>
        <p:txBody>
          <a:bodyPr/>
          <a:lstStyle>
            <a:lvl1pPr>
              <a:defRPr b="1" i="0"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89186" y="1941974"/>
            <a:ext cx="9949536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97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84CC61-01CD-60A5-1D61-321BD9549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287" y="606472"/>
            <a:ext cx="10270435" cy="1325563"/>
          </a:xfrm>
        </p:spPr>
        <p:txBody>
          <a:bodyPr/>
          <a:lstStyle>
            <a:lvl1pPr>
              <a:defRPr b="1" i="0"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89186" y="1941974"/>
            <a:ext cx="9949536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624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84CC61-01CD-60A5-1D61-321BD9549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287" y="606472"/>
            <a:ext cx="10270435" cy="1325563"/>
          </a:xfrm>
        </p:spPr>
        <p:txBody>
          <a:bodyPr/>
          <a:lstStyle>
            <a:lvl1pPr>
              <a:defRPr b="1" i="0">
                <a:latin typeface="Quiverleaf CF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89186" y="1941974"/>
            <a:ext cx="9949536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919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83948-52F6-4FE9-AD08-003A2AB7DE67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AEADA-7E8E-4D6E-8770-4F580C9FA6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6" r:id="rId4"/>
    <p:sldLayoutId id="2147483667" r:id="rId5"/>
    <p:sldLayoutId id="2147483668" r:id="rId6"/>
    <p:sldLayoutId id="2147483673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Quiverleaf CF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7DB36-B35F-1382-927F-9AA56C4135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Hidden tech behind casino glamour:  helping to create a lasting user experience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F91D3-EA14-0C36-8B4E-1F464FBDC1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Adam Gruszcynski</a:t>
            </a:r>
          </a:p>
          <a:p>
            <a:r>
              <a:rPr lang="en-US" dirty="0"/>
              <a:t>IT Director</a:t>
            </a:r>
          </a:p>
          <a:p>
            <a:r>
              <a:rPr lang="en-US" dirty="0"/>
              <a:t>Potawatomi Casino | Hotel Milwaukee</a:t>
            </a:r>
          </a:p>
        </p:txBody>
      </p:sp>
    </p:spTree>
    <p:extLst>
      <p:ext uri="{BB962C8B-B14F-4D97-AF65-F5344CB8AC3E}">
        <p14:creationId xmlns:p14="http://schemas.microsoft.com/office/powerpoint/2010/main" val="4205281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32F72-4449-EF12-8E05-CD44458EB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7BCB-EF80-2DDF-2DE3-E591AD69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ilwaukee Admirals + Ceiling">
            <a:hlinkClick r:id="" action="ppaction://media"/>
            <a:extLst>
              <a:ext uri="{FF2B5EF4-FFF2-40B4-BE49-F238E27FC236}">
                <a16:creationId xmlns:a16="http://schemas.microsoft.com/office/drawing/2014/main" id="{8AD658CB-DC57-52EB-119D-6CF959EDAF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7239" y="0"/>
            <a:ext cx="10101483" cy="5681954"/>
          </a:xfrm>
        </p:spPr>
      </p:pic>
    </p:spTree>
    <p:extLst>
      <p:ext uri="{BB962C8B-B14F-4D97-AF65-F5344CB8AC3E}">
        <p14:creationId xmlns:p14="http://schemas.microsoft.com/office/powerpoint/2010/main" val="3189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9ED2D-A191-6C60-6611-3CF7EB3EC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887B-6A85-495E-A21B-83E7C738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PCH – So Fresh AND So Clean!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DF756-4F1C-3547-4893-F4A250ECC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Laundry received:  7,000</a:t>
            </a:r>
          </a:p>
          <a:p>
            <a:r>
              <a:rPr lang="en-US" dirty="0"/>
              <a:t>Laundry going out:  7,000</a:t>
            </a:r>
          </a:p>
          <a:p>
            <a:r>
              <a:rPr lang="en-US" dirty="0"/>
              <a:t>Alterations and repairs:  200</a:t>
            </a:r>
          </a:p>
          <a:p>
            <a:r>
              <a:rPr lang="en-US" dirty="0"/>
              <a:t>Issuing uniforms:  900</a:t>
            </a:r>
          </a:p>
          <a:p>
            <a:r>
              <a:rPr lang="en-US" dirty="0"/>
              <a:t>Receiving uniforms:  1,000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*Weekly average for Wardrobe Department</a:t>
            </a:r>
          </a:p>
        </p:txBody>
      </p:sp>
    </p:spTree>
    <p:extLst>
      <p:ext uri="{BB962C8B-B14F-4D97-AF65-F5344CB8AC3E}">
        <p14:creationId xmlns:p14="http://schemas.microsoft.com/office/powerpoint/2010/main" val="3018331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BB9BB-B23E-06C5-7841-5744747D2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EBD95-1783-75C1-C6FA-AE5B5273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763" y="732619"/>
            <a:ext cx="10270435" cy="619526"/>
          </a:xfrm>
        </p:spPr>
        <p:txBody>
          <a:bodyPr>
            <a:normAutofit fontScale="90000"/>
          </a:bodyPr>
          <a:lstStyle/>
          <a:p>
            <a:r>
              <a:rPr lang="en-US" dirty="0"/>
              <a:t>Access Doors + RFID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row of doors with a few screens&#10;&#10;AI-generated content may be incorrect.">
            <a:extLst>
              <a:ext uri="{FF2B5EF4-FFF2-40B4-BE49-F238E27FC236}">
                <a16:creationId xmlns:a16="http://schemas.microsoft.com/office/drawing/2014/main" id="{7765F0CD-0399-C1C1-167A-70FE86A13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87" y="1352144"/>
            <a:ext cx="5706476" cy="4279857"/>
          </a:xfrm>
        </p:spPr>
      </p:pic>
      <p:pic>
        <p:nvPicPr>
          <p:cNvPr id="7" name="Picture 6" descr="A room with clothes on a rack&#10;&#10;AI-generated content may be incorrect.">
            <a:extLst>
              <a:ext uri="{FF2B5EF4-FFF2-40B4-BE49-F238E27FC236}">
                <a16:creationId xmlns:a16="http://schemas.microsoft.com/office/drawing/2014/main" id="{DBEE4A78-3786-09A4-741C-2142B82C6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84" y="1352145"/>
            <a:ext cx="4574855" cy="427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47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E5174-8FE0-A3B1-C455-14B5569D9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B431-98DB-F933-8293-A3014AF6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104" y="538378"/>
            <a:ext cx="10270435" cy="1325563"/>
          </a:xfrm>
        </p:spPr>
        <p:txBody>
          <a:bodyPr/>
          <a:lstStyle/>
          <a:p>
            <a:r>
              <a:rPr lang="en-US" dirty="0"/>
              <a:t>Return Shoots + RFID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wall with a few rectangular metal boxes&#10;&#10;AI-generated content may be incorrect.">
            <a:extLst>
              <a:ext uri="{FF2B5EF4-FFF2-40B4-BE49-F238E27FC236}">
                <a16:creationId xmlns:a16="http://schemas.microsoft.com/office/drawing/2014/main" id="{418F707D-82A3-F965-1785-9A93F7556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54" y="1458084"/>
            <a:ext cx="5255773" cy="3941831"/>
          </a:xfrm>
        </p:spPr>
      </p:pic>
      <p:pic>
        <p:nvPicPr>
          <p:cNvPr id="7" name="Picture 6" descr="A two blue bins with clothes inside&#10;&#10;AI-generated content may be incorrect.">
            <a:extLst>
              <a:ext uri="{FF2B5EF4-FFF2-40B4-BE49-F238E27FC236}">
                <a16:creationId xmlns:a16="http://schemas.microsoft.com/office/drawing/2014/main" id="{FF9AA24E-1224-95D0-B9E1-F69B824ED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60" y="1458084"/>
            <a:ext cx="5255773" cy="394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62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238AE-DB99-4F9A-9990-6BB36DF9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0D188-BE27-5AC7-0282-00BD2348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789" y="114492"/>
            <a:ext cx="3252351" cy="90131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Conveyor</a:t>
            </a:r>
          </a:p>
        </p:txBody>
      </p:sp>
      <p:pic>
        <p:nvPicPr>
          <p:cNvPr id="5" name="Content Placeholder 4" descr="A large room with a machine and clothes on swingers with City Museum in the background&#10;&#10;AI-generated content may be incorrect.">
            <a:extLst>
              <a:ext uri="{FF2B5EF4-FFF2-40B4-BE49-F238E27FC236}">
                <a16:creationId xmlns:a16="http://schemas.microsoft.com/office/drawing/2014/main" id="{169511BD-1EAA-8BFE-326F-152BBD062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98" y="1124390"/>
            <a:ext cx="7132338" cy="5349254"/>
          </a:xfrm>
        </p:spPr>
      </p:pic>
    </p:spTree>
    <p:extLst>
      <p:ext uri="{BB962C8B-B14F-4D97-AF65-F5344CB8AC3E}">
        <p14:creationId xmlns:p14="http://schemas.microsoft.com/office/powerpoint/2010/main" val="1644659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634D2-F766-9779-F252-F2FD8844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68AB1-4A56-238E-7738-4BEB153B1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973" y="81178"/>
            <a:ext cx="10270435" cy="1325563"/>
          </a:xfrm>
        </p:spPr>
        <p:txBody>
          <a:bodyPr/>
          <a:lstStyle/>
          <a:p>
            <a:r>
              <a:rPr lang="en-US" dirty="0"/>
              <a:t>1833 Club – Door Access System</a:t>
            </a:r>
          </a:p>
        </p:txBody>
      </p:sp>
      <p:pic>
        <p:nvPicPr>
          <p:cNvPr id="5" name="Content Placeholder 4" descr="A sign on a wall&#10;&#10;AI-generated content may be incorrect.">
            <a:extLst>
              <a:ext uri="{FF2B5EF4-FFF2-40B4-BE49-F238E27FC236}">
                <a16:creationId xmlns:a16="http://schemas.microsoft.com/office/drawing/2014/main" id="{ABA59928-AC56-0592-8E97-C23C28F34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29" y="1136663"/>
            <a:ext cx="7628449" cy="5721337"/>
          </a:xfrm>
        </p:spPr>
      </p:pic>
    </p:spTree>
    <p:extLst>
      <p:ext uri="{BB962C8B-B14F-4D97-AF65-F5344CB8AC3E}">
        <p14:creationId xmlns:p14="http://schemas.microsoft.com/office/powerpoint/2010/main" val="1367963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48A2F-881F-E716-4111-CF5D71A45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8018-5268-6B65-89CD-48264E27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802" y="0"/>
            <a:ext cx="10270435" cy="1325563"/>
          </a:xfrm>
        </p:spPr>
        <p:txBody>
          <a:bodyPr/>
          <a:lstStyle/>
          <a:p>
            <a:r>
              <a:rPr lang="en-US" dirty="0"/>
              <a:t>1833 Club – The Kitchen</a:t>
            </a:r>
          </a:p>
        </p:txBody>
      </p:sp>
      <p:pic>
        <p:nvPicPr>
          <p:cNvPr id="5" name="Content Placeholder 4" descr="A bar with a fountain in the middle&#10;&#10;AI-generated content may be incorrect.">
            <a:extLst>
              <a:ext uri="{FF2B5EF4-FFF2-40B4-BE49-F238E27FC236}">
                <a16:creationId xmlns:a16="http://schemas.microsoft.com/office/drawing/2014/main" id="{31395CB4-64B3-0849-3CD4-B05625603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40" y="1192482"/>
            <a:ext cx="7015608" cy="5261706"/>
          </a:xfrm>
        </p:spPr>
      </p:pic>
    </p:spTree>
    <p:extLst>
      <p:ext uri="{BB962C8B-B14F-4D97-AF65-F5344CB8AC3E}">
        <p14:creationId xmlns:p14="http://schemas.microsoft.com/office/powerpoint/2010/main" val="339569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80884-5E6E-EBB9-DF96-4BF2F9E64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5EAFE-D070-6532-2D4F-EEB5448E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482" y="120089"/>
            <a:ext cx="10270435" cy="1325563"/>
          </a:xfrm>
        </p:spPr>
        <p:txBody>
          <a:bodyPr/>
          <a:lstStyle/>
          <a:p>
            <a:r>
              <a:rPr lang="en-US" dirty="0"/>
              <a:t>1833 Club - TVs</a:t>
            </a:r>
          </a:p>
        </p:txBody>
      </p:sp>
      <p:pic>
        <p:nvPicPr>
          <p:cNvPr id="5" name="Content Placeholder 4" descr="A room with red chairs and a tv&#10;&#10;AI-generated content may be incorrect.">
            <a:extLst>
              <a:ext uri="{FF2B5EF4-FFF2-40B4-BE49-F238E27FC236}">
                <a16:creationId xmlns:a16="http://schemas.microsoft.com/office/drawing/2014/main" id="{932459CF-7A4F-558B-203D-B5C99D988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66" y="1337586"/>
            <a:ext cx="7200433" cy="5400325"/>
          </a:xfrm>
        </p:spPr>
      </p:pic>
    </p:spTree>
    <p:extLst>
      <p:ext uri="{BB962C8B-B14F-4D97-AF65-F5344CB8AC3E}">
        <p14:creationId xmlns:p14="http://schemas.microsoft.com/office/powerpoint/2010/main" val="2154619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A7650-1B55-B70D-1606-B245478AA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8654C-901E-174B-F364-708CC0FB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&amp; Beverage – Self Service Kiosks</a:t>
            </a:r>
          </a:p>
        </p:txBody>
      </p:sp>
      <p:pic>
        <p:nvPicPr>
          <p:cNvPr id="5" name="Content Placeholder 4" descr="A restaurant with a sign&#10;&#10;AI-generated content may be incorrect.">
            <a:extLst>
              <a:ext uri="{FF2B5EF4-FFF2-40B4-BE49-F238E27FC236}">
                <a16:creationId xmlns:a16="http://schemas.microsoft.com/office/drawing/2014/main" id="{3609BAB5-5D9C-762E-869C-C9F08AF5C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1" y="1900192"/>
            <a:ext cx="5650615" cy="4237962"/>
          </a:xfrm>
        </p:spPr>
      </p:pic>
      <p:pic>
        <p:nvPicPr>
          <p:cNvPr id="7" name="Picture 6" descr="A row of electronic machines&#10;&#10;AI-generated content may be incorrect.">
            <a:extLst>
              <a:ext uri="{FF2B5EF4-FFF2-40B4-BE49-F238E27FC236}">
                <a16:creationId xmlns:a16="http://schemas.microsoft.com/office/drawing/2014/main" id="{405D0E2D-8E8F-97B4-8955-E55AA6061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14" y="1538592"/>
            <a:ext cx="5484239" cy="411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76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921" y="0"/>
            <a:ext cx="10270435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AA0BFF-CE3E-28E2-FA6C-67103368A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111" y="116989"/>
            <a:ext cx="8357957" cy="662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7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24" y="4716378"/>
            <a:ext cx="9144000" cy="921205"/>
          </a:xfrm>
        </p:spPr>
        <p:txBody>
          <a:bodyPr/>
          <a:lstStyle/>
          <a:p>
            <a:r>
              <a:rPr lang="en-US" dirty="0"/>
              <a:t>Potawatomi Casino | Hotel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60" y="5785806"/>
            <a:ext cx="9144000" cy="486657"/>
          </a:xfrm>
        </p:spPr>
        <p:txBody>
          <a:bodyPr/>
          <a:lstStyle/>
          <a:p>
            <a:r>
              <a:rPr lang="en-US" dirty="0"/>
              <a:t>Midwest’s number 1 entertainment destination!</a:t>
            </a:r>
          </a:p>
        </p:txBody>
      </p:sp>
      <p:pic>
        <p:nvPicPr>
          <p:cNvPr id="7" name="Picture 6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99090EF1-C105-730A-A01F-310283DB8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4" y="155992"/>
            <a:ext cx="8101043" cy="423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20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287" y="0"/>
            <a:ext cx="10270435" cy="708991"/>
          </a:xfrm>
        </p:spPr>
        <p:txBody>
          <a:bodyPr/>
          <a:lstStyle/>
          <a:p>
            <a:r>
              <a:rPr lang="en-US" dirty="0"/>
              <a:t>Potawatomi Sportsbook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768" y="590253"/>
            <a:ext cx="9949536" cy="3100478"/>
          </a:xfrm>
        </p:spPr>
        <p:txBody>
          <a:bodyPr/>
          <a:lstStyle/>
          <a:p>
            <a:r>
              <a:rPr lang="en-US" dirty="0"/>
              <a:t>2,000 square foot curved wall</a:t>
            </a:r>
          </a:p>
          <a:p>
            <a:r>
              <a:rPr lang="en-US" dirty="0"/>
              <a:t>4k resolution</a:t>
            </a:r>
          </a:p>
          <a:p>
            <a:r>
              <a:rPr lang="en-US" dirty="0"/>
              <a:t>4,384 panels</a:t>
            </a:r>
          </a:p>
          <a:p>
            <a:r>
              <a:rPr lang="en-US" dirty="0"/>
              <a:t>Each panel:  13 ½ inches tall x 6 inches wide</a:t>
            </a:r>
          </a:p>
          <a:p>
            <a:r>
              <a:rPr lang="en-US" dirty="0"/>
              <a:t>13 screen layouts</a:t>
            </a:r>
          </a:p>
          <a:p>
            <a:r>
              <a:rPr lang="en-US" dirty="0"/>
              <a:t>37 sports programs in 1 layout</a:t>
            </a:r>
          </a:p>
        </p:txBody>
      </p:sp>
      <p:pic>
        <p:nvPicPr>
          <p:cNvPr id="5" name="Picture 4" descr="A large screen with images on it&#10;&#10;AI-generated content may be incorrect.">
            <a:extLst>
              <a:ext uri="{FF2B5EF4-FFF2-40B4-BE49-F238E27FC236}">
                <a16:creationId xmlns:a16="http://schemas.microsoft.com/office/drawing/2014/main" id="{6986C318-873C-C5C6-BC33-45AED6EE9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96" y="2643808"/>
            <a:ext cx="5084417" cy="38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84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Potawatomi Casino Hotel</a:t>
            </a:r>
          </a:p>
          <a:p>
            <a:r>
              <a:rPr lang="en-US" dirty="0"/>
              <a:t>TaylorLED</a:t>
            </a:r>
          </a:p>
          <a:p>
            <a:r>
              <a:rPr lang="en-US" dirty="0"/>
              <a:t>AudioTek</a:t>
            </a:r>
          </a:p>
          <a:p>
            <a:r>
              <a:rPr lang="en-US" dirty="0"/>
              <a:t>CCCP</a:t>
            </a:r>
          </a:p>
        </p:txBody>
      </p:sp>
      <p:pic>
        <p:nvPicPr>
          <p:cNvPr id="5" name="Picture 4" descr="A long hallway with yellow wires&#10;&#10;AI-generated content may be incorrect.">
            <a:extLst>
              <a:ext uri="{FF2B5EF4-FFF2-40B4-BE49-F238E27FC236}">
                <a16:creationId xmlns:a16="http://schemas.microsoft.com/office/drawing/2014/main" id="{287A251B-7B9C-FCDE-A495-3582AF6BE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86" y="1269253"/>
            <a:ext cx="6221225" cy="466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8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92C0F-A930-C938-5AEA-EE0919161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FE0-1F63-E3BB-BFBF-9A4F5673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236" y="217116"/>
            <a:ext cx="10270435" cy="1325563"/>
          </a:xfrm>
        </p:spPr>
        <p:txBody>
          <a:bodyPr/>
          <a:lstStyle/>
          <a:p>
            <a:r>
              <a:rPr lang="en-US" dirty="0"/>
              <a:t>Sportsbook Broadcast Booth</a:t>
            </a:r>
          </a:p>
        </p:txBody>
      </p:sp>
      <p:pic>
        <p:nvPicPr>
          <p:cNvPr id="5" name="Content Placeholder 4" descr="A large screen with images on it&#10;&#10;AI-generated content may be incorrect.">
            <a:extLst>
              <a:ext uri="{FF2B5EF4-FFF2-40B4-BE49-F238E27FC236}">
                <a16:creationId xmlns:a16="http://schemas.microsoft.com/office/drawing/2014/main" id="{BDEBB57F-755A-715C-F9C9-F12F8EE64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49" y="1542679"/>
            <a:ext cx="6991799" cy="5243850"/>
          </a:xfrm>
        </p:spPr>
      </p:pic>
    </p:spTree>
    <p:extLst>
      <p:ext uri="{BB962C8B-B14F-4D97-AF65-F5344CB8AC3E}">
        <p14:creationId xmlns:p14="http://schemas.microsoft.com/office/powerpoint/2010/main" val="2366942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81415419-A383-07EE-8C41-A01B5889D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66" y="79583"/>
            <a:ext cx="8747412" cy="6560560"/>
          </a:xfrm>
        </p:spPr>
      </p:pic>
    </p:spTree>
    <p:extLst>
      <p:ext uri="{BB962C8B-B14F-4D97-AF65-F5344CB8AC3E}">
        <p14:creationId xmlns:p14="http://schemas.microsoft.com/office/powerpoint/2010/main" val="907461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1DEED-424D-04AA-7FC7-603A24679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EE45-B9B2-FD6F-63C7-843669AE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desk with computers and chairs&#10;&#10;AI-generated content may be incorrect.">
            <a:extLst>
              <a:ext uri="{FF2B5EF4-FFF2-40B4-BE49-F238E27FC236}">
                <a16:creationId xmlns:a16="http://schemas.microsoft.com/office/drawing/2014/main" id="{61CC37E8-4476-0DFD-50AC-91F221C51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30" y="83164"/>
            <a:ext cx="8922228" cy="6691672"/>
          </a:xfrm>
        </p:spPr>
      </p:pic>
    </p:spTree>
    <p:extLst>
      <p:ext uri="{BB962C8B-B14F-4D97-AF65-F5344CB8AC3E}">
        <p14:creationId xmlns:p14="http://schemas.microsoft.com/office/powerpoint/2010/main" val="3956908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284" y="182409"/>
            <a:ext cx="10270435" cy="1325563"/>
          </a:xfrm>
        </p:spPr>
        <p:txBody>
          <a:bodyPr/>
          <a:lstStyle/>
          <a:p>
            <a:r>
              <a:rPr lang="en-US" dirty="0"/>
              <a:t>Q&amp;A</a:t>
            </a:r>
          </a:p>
        </p:txBody>
      </p:sp>
      <p:pic>
        <p:nvPicPr>
          <p:cNvPr id="5" name="Content Placeholder 4" descr="A person with a question marks above his head&#10;&#10;AI-generated content may be incorrect.">
            <a:extLst>
              <a:ext uri="{FF2B5EF4-FFF2-40B4-BE49-F238E27FC236}">
                <a16:creationId xmlns:a16="http://schemas.microsoft.com/office/drawing/2014/main" id="{A280118D-A495-992A-5120-040B32259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61" y="1631948"/>
            <a:ext cx="6449683" cy="5149824"/>
          </a:xfrm>
        </p:spPr>
      </p:pic>
      <p:pic>
        <p:nvPicPr>
          <p:cNvPr id="4" name="Picture 3" descr="A group of people raising their hands&#10;&#10;AI-generated content may be incorrect.">
            <a:extLst>
              <a:ext uri="{FF2B5EF4-FFF2-40B4-BE49-F238E27FC236}">
                <a16:creationId xmlns:a16="http://schemas.microsoft.com/office/drawing/2014/main" id="{DDE05927-E7DA-B410-60BA-CE9D87803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81" y="1456369"/>
            <a:ext cx="9120201" cy="376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05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832E53C-DAB1-55BA-5C30-BC935529D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AE58-52CF-2C2A-0EAE-9705CB0E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9916" y="504752"/>
            <a:ext cx="10270435" cy="1325563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8E5366-74F4-BD67-E62F-F83A50213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09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7274A9-EDE3-ECFF-EB39-CA01FDB9A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AD4D-E70B-5889-A1AF-5F2C0C12D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95F2-3C48-3518-0324-39E5F89D7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81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B8E60A-7002-8674-3D1C-BB7A3A85C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15F0-8F5A-D43F-09A6-7A2C8FB3C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C2672-10DB-9B84-52AF-65B7C48E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92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51F2150-8E36-27D0-08BB-BC1BBE49E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E79A-20DB-CE08-909E-CEE7A3AEB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48F8F-C2EF-A6D3-807B-32554A1B4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966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Department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Operations Support</a:t>
            </a:r>
          </a:p>
          <a:p>
            <a:r>
              <a:rPr lang="en-US" dirty="0"/>
              <a:t>IT Field Services Support</a:t>
            </a:r>
          </a:p>
          <a:p>
            <a:r>
              <a:rPr lang="en-US" dirty="0"/>
              <a:t>IT Security</a:t>
            </a:r>
          </a:p>
          <a:p>
            <a:r>
              <a:rPr lang="en-US" dirty="0"/>
              <a:t>Network</a:t>
            </a:r>
          </a:p>
          <a:p>
            <a:r>
              <a:rPr lang="en-US" dirty="0"/>
              <a:t>Systems</a:t>
            </a:r>
          </a:p>
          <a:p>
            <a:r>
              <a:rPr lang="en-US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825485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56314D-A222-2EA2-896A-3372628FE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81F7E-8D1A-8077-8725-F41E787D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79972-5762-1468-DB27-59503CFF8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37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D92C9D3-AA43-BC89-B3D6-EE4A95EF5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E45C4-734F-4B90-7E6E-4BD2B3BF7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21242-70D1-5C4F-0FB9-81A33138E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82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1EEC89-9241-EB12-B56F-89925301B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244DE-68EC-168E-4658-8EDA34356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080D0-C7D1-1AFA-A057-B9B9EAE0B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5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07FEA4-DE55-0D8F-6A4E-427C0BF0A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1FDC-3DD4-5034-FD0C-7C63746B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DDF3A-F4B7-D868-50AA-2BC4EE4D2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246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Enhances the guest experience</a:t>
            </a:r>
          </a:p>
          <a:p>
            <a:r>
              <a:rPr lang="en-US" dirty="0"/>
              <a:t>Make the organization more efficient so it can offer a better guest experience</a:t>
            </a:r>
          </a:p>
        </p:txBody>
      </p:sp>
    </p:spTree>
    <p:extLst>
      <p:ext uri="{BB962C8B-B14F-4D97-AF65-F5344CB8AC3E}">
        <p14:creationId xmlns:p14="http://schemas.microsoft.com/office/powerpoint/2010/main" val="437828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6976" y="84475"/>
            <a:ext cx="10270435" cy="1325563"/>
          </a:xfrm>
        </p:spPr>
        <p:txBody>
          <a:bodyPr/>
          <a:lstStyle/>
          <a:p>
            <a:r>
              <a:rPr lang="en-US" dirty="0"/>
              <a:t>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5436" y="1115123"/>
            <a:ext cx="9949536" cy="1005507"/>
          </a:xfrm>
        </p:spPr>
        <p:txBody>
          <a:bodyPr/>
          <a:lstStyle/>
          <a:p>
            <a:r>
              <a:rPr lang="en-US" dirty="0"/>
              <a:t>Yes, something this simple is this important!</a:t>
            </a:r>
          </a:p>
          <a:p>
            <a:r>
              <a:rPr lang="en-US" dirty="0"/>
              <a:t>Entrances &amp; Elevators</a:t>
            </a:r>
          </a:p>
        </p:txBody>
      </p:sp>
      <p:pic>
        <p:nvPicPr>
          <p:cNvPr id="5" name="Picture 4" descr="A ceiling with a curved design&#10;&#10;AI-generated content may be incorrect.">
            <a:extLst>
              <a:ext uri="{FF2B5EF4-FFF2-40B4-BE49-F238E27FC236}">
                <a16:creationId xmlns:a16="http://schemas.microsoft.com/office/drawing/2014/main" id="{8617BADA-EE38-A955-B253-7580949CA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91" y="2045893"/>
            <a:ext cx="4628204" cy="3471153"/>
          </a:xfrm>
          <a:prstGeom prst="rect">
            <a:avLst/>
          </a:prstGeom>
        </p:spPr>
      </p:pic>
      <p:pic>
        <p:nvPicPr>
          <p:cNvPr id="7" name="Picture 6" descr="A pink wall with a black knob&#10;&#10;AI-generated content may be incorrect.">
            <a:extLst>
              <a:ext uri="{FF2B5EF4-FFF2-40B4-BE49-F238E27FC236}">
                <a16:creationId xmlns:a16="http://schemas.microsoft.com/office/drawing/2014/main" id="{5B4C767D-CE31-D16C-C07C-5DDF84752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832" y="1115122"/>
            <a:ext cx="3377367" cy="450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3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736" y="0"/>
            <a:ext cx="10270435" cy="1325563"/>
          </a:xfrm>
        </p:spPr>
        <p:txBody>
          <a:bodyPr/>
          <a:lstStyle/>
          <a:p>
            <a:r>
              <a:rPr lang="en-US" dirty="0"/>
              <a:t>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736" y="988663"/>
            <a:ext cx="9949536" cy="4351338"/>
          </a:xfrm>
        </p:spPr>
        <p:txBody>
          <a:bodyPr/>
          <a:lstStyle/>
          <a:p>
            <a:r>
              <a:rPr lang="en-US" dirty="0"/>
              <a:t>3 colors to avoid in restaurants</a:t>
            </a:r>
          </a:p>
          <a:p>
            <a:r>
              <a:rPr lang="en-US" dirty="0"/>
              <a:t>Managing lighting</a:t>
            </a:r>
          </a:p>
        </p:txBody>
      </p:sp>
      <p:pic>
        <p:nvPicPr>
          <p:cNvPr id="5" name="Picture 4" descr="A casino with lots of tables and cards&#10;&#10;AI-generated content may be incorrect.">
            <a:extLst>
              <a:ext uri="{FF2B5EF4-FFF2-40B4-BE49-F238E27FC236}">
                <a16:creationId xmlns:a16="http://schemas.microsoft.com/office/drawing/2014/main" id="{A9F8F60E-C348-BA8B-8A3F-6188708F1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582" y="1898515"/>
            <a:ext cx="7054597" cy="48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01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roject Champions Lighting 2">
            <a:hlinkClick r:id="" action="ppaction://media"/>
            <a:extLst>
              <a:ext uri="{FF2B5EF4-FFF2-40B4-BE49-F238E27FC236}">
                <a16:creationId xmlns:a16="http://schemas.microsoft.com/office/drawing/2014/main" id="{711317B4-3C36-F1C0-2B72-281836EDD8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792" y="272768"/>
            <a:ext cx="11222415" cy="6312464"/>
          </a:xfrm>
        </p:spPr>
      </p:pic>
    </p:spTree>
    <p:extLst>
      <p:ext uri="{BB962C8B-B14F-4D97-AF65-F5344CB8AC3E}">
        <p14:creationId xmlns:p14="http://schemas.microsoft.com/office/powerpoint/2010/main" val="17498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Columns</a:t>
            </a:r>
          </a:p>
        </p:txBody>
      </p:sp>
      <p:pic>
        <p:nvPicPr>
          <p:cNvPr id="5" name="Content Placeholder 4" descr="A long shot of a hallway&#10;&#10;AI-generated content may be incorrect.">
            <a:extLst>
              <a:ext uri="{FF2B5EF4-FFF2-40B4-BE49-F238E27FC236}">
                <a16:creationId xmlns:a16="http://schemas.microsoft.com/office/drawing/2014/main" id="{218F1460-F65E-E11F-6824-2F399CB1B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86" y="1714500"/>
            <a:ext cx="8009177" cy="4505162"/>
          </a:xfrm>
        </p:spPr>
      </p:pic>
    </p:spTree>
    <p:extLst>
      <p:ext uri="{BB962C8B-B14F-4D97-AF65-F5344CB8AC3E}">
        <p14:creationId xmlns:p14="http://schemas.microsoft.com/office/powerpoint/2010/main" val="3435671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298C8-EF3F-8C81-B1F9-29A5DBFD8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EFD74-219A-1E7A-B92B-A1075D88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Bamboo Forest and Ceiling">
            <a:hlinkClick r:id="" action="ppaction://media"/>
            <a:extLst>
              <a:ext uri="{FF2B5EF4-FFF2-40B4-BE49-F238E27FC236}">
                <a16:creationId xmlns:a16="http://schemas.microsoft.com/office/drawing/2014/main" id="{462D4A58-8F8E-AA0F-2A87-5EDE5C1FA0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5185" y="0"/>
            <a:ext cx="9949342" cy="5596377"/>
          </a:xfrm>
        </p:spPr>
      </p:pic>
    </p:spTree>
    <p:extLst>
      <p:ext uri="{BB962C8B-B14F-4D97-AF65-F5344CB8AC3E}">
        <p14:creationId xmlns:p14="http://schemas.microsoft.com/office/powerpoint/2010/main" val="159466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HR BOH Branding 2023">
      <a:dk1>
        <a:srgbClr val="0D333E"/>
      </a:dk1>
      <a:lt1>
        <a:srgbClr val="FFFFFF"/>
      </a:lt1>
      <a:dk2>
        <a:srgbClr val="333333"/>
      </a:dk2>
      <a:lt2>
        <a:srgbClr val="EDEEEF"/>
      </a:lt2>
      <a:accent1>
        <a:srgbClr val="C75727"/>
      </a:accent1>
      <a:accent2>
        <a:srgbClr val="931A1D"/>
      </a:accent2>
      <a:accent3>
        <a:srgbClr val="004B5B"/>
      </a:accent3>
      <a:accent4>
        <a:srgbClr val="003440"/>
      </a:accent4>
      <a:accent5>
        <a:srgbClr val="F69A5D"/>
      </a:accent5>
      <a:accent6>
        <a:srgbClr val="BA5E41"/>
      </a:accent6>
      <a:hlink>
        <a:srgbClr val="004B5B"/>
      </a:hlink>
      <a:folHlink>
        <a:srgbClr val="C7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E23077 BOH Branding Template Slide Deck 2" id="{8D24EF59-3DF7-984A-BC02-5AC9C9387774}" vid="{1F754DE1-8FF4-D546-BCF0-7424874A14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206</Words>
  <Application>Microsoft Office PowerPoint</Application>
  <PresentationFormat>Widescreen</PresentationFormat>
  <Paragraphs>53</Paragraphs>
  <Slides>33</Slides>
  <Notes>0</Notes>
  <HiddenSlides>8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Quiverleaf CF</vt:lpstr>
      <vt:lpstr>Office Theme</vt:lpstr>
      <vt:lpstr>The Hidden tech behind casino glamour:  helping to create a lasting user experience</vt:lpstr>
      <vt:lpstr>Potawatomi Casino | Hotel</vt:lpstr>
      <vt:lpstr>IT Department</vt:lpstr>
      <vt:lpstr>The Philosophy</vt:lpstr>
      <vt:lpstr>Music</vt:lpstr>
      <vt:lpstr>Lighting</vt:lpstr>
      <vt:lpstr>PowerPoint Presentation</vt:lpstr>
      <vt:lpstr>LED Columns</vt:lpstr>
      <vt:lpstr>PowerPoint Presentation</vt:lpstr>
      <vt:lpstr>PowerPoint Presentation</vt:lpstr>
      <vt:lpstr>PCH – So Fresh AND So Clean!</vt:lpstr>
      <vt:lpstr>Access Doors + RFID </vt:lpstr>
      <vt:lpstr>Return Shoots + RFID </vt:lpstr>
      <vt:lpstr> Conveyor</vt:lpstr>
      <vt:lpstr>1833 Club – Door Access System</vt:lpstr>
      <vt:lpstr>1833 Club – The Kitchen</vt:lpstr>
      <vt:lpstr>1833 Club - TVs</vt:lpstr>
      <vt:lpstr>Food &amp; Beverage – Self Service Kiosks</vt:lpstr>
      <vt:lpstr>PowerPoint Presentation</vt:lpstr>
      <vt:lpstr>Potawatomi Sportsbook</vt:lpstr>
      <vt:lpstr>The Team</vt:lpstr>
      <vt:lpstr>Sportsbook Broadcast Booth</vt:lpstr>
      <vt:lpstr>PowerPoint Presentation</vt:lpstr>
      <vt:lpstr>PowerPoint Presentation</vt:lpstr>
      <vt:lpstr>Q&amp;A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a</dc:title>
  <dc:creator>Microsoft Office User</dc:creator>
  <cp:lastModifiedBy>Sadie Rudnitzki</cp:lastModifiedBy>
  <cp:revision>7</cp:revision>
  <cp:lastPrinted>2023-05-01T21:55:11Z</cp:lastPrinted>
  <dcterms:created xsi:type="dcterms:W3CDTF">2023-06-08T19:08:32Z</dcterms:created>
  <dcterms:modified xsi:type="dcterms:W3CDTF">2025-12-11T22:48:44Z</dcterms:modified>
</cp:coreProperties>
</file>